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6" r:id="rId7"/>
    <p:sldId id="264" r:id="rId8"/>
    <p:sldId id="265" r:id="rId9"/>
    <p:sldId id="259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FD0D-E2D8-40FC-87F2-FF502BC60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BC9C1-DAA7-4D5C-8C08-065CC435B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FEE3A-BB9F-4CBD-BF22-1B8E0345E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1C516-6AFF-4489-AD57-F15EE0C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1BFD9-FA0C-49EE-9ACC-B9A72D75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2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0AA6-1CB3-41FC-81F4-5B364CF15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E47CD-C260-48C2-8108-81EB2AB8F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802F3-00FA-41C3-B855-D40FF2B4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40212-241D-4C25-ACF1-6A59A7766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73CD9-54D1-4F79-B67E-A5E4E22F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8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5EFF53-0163-48E0-AB6C-1990D9AD2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0E55F-6131-489D-98ED-17468D21D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0A9EB-8761-4012-BAB1-934BECC66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729ED-42DA-41F7-9ED7-159225D5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1A03B-DE98-4BBA-A48D-13821FDE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7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8E2B-5012-4F4D-B64B-FC143EE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281E-FCAA-4411-A4F2-EC6FD1833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C90E0-3BDC-41B6-91F0-F2190360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5A7D1-FD0D-4597-B681-2B80E177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21B0F-2E4D-4B42-AA75-CE6048EB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0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A544-DF5D-4A58-91E9-AAD191B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FA7F1-8876-4D8B-A339-BFAF8030D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FA82C-3056-47BF-9B26-0438FDAF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8DF-90E4-4AD7-A6F0-1D388627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49CB-B392-4978-8108-9F8548A1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5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4248-A4B4-47BC-A387-A5C1BC73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3D959-C995-43AE-B8C8-AECF99B78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A8099-3402-4256-A29F-8DAE9AD05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EC69B6-2DB8-436F-AF84-D3F01F18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8DCBD-B8F5-4EB7-9CB1-07D8E178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955F3-C10C-4D5D-BCD4-47B736F3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3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DB12-B2B9-4DA9-8223-0B14D5CB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04DCD-F6E5-408B-AF35-AEBBA438A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AACF8-5801-4A93-871A-BACB734C6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64018-60A1-4A52-8B83-2FAA5C32C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5B6A8-2F02-4809-8DD2-13592FD9C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265814-7747-4EF0-BA34-2702C096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A3B5C-B21D-4BE0-89F0-7813402D6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336CE-5A2D-48C3-A7CF-094CB603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96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09CF-CD81-40B4-8E7E-C0AD3703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B9D24-E0F6-4E36-8DDC-4260D010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E35ED-B8FE-454C-ADBA-53DB3443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620FA-256F-4E2E-8FCC-9CAE78951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4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5A1267-1E19-41A9-86E5-3AB77F8C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BD447-C373-439E-A41E-1E455F7F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443BA-CA6C-4C48-B60C-60567FEF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4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2162-D7E2-48A6-BB13-E6DA6ADC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6C3E-18CF-4BF4-AE1B-F9B7E037B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78991-53ED-4DC5-BEE7-5F1FD4A26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6F67C-DE28-4117-9072-C0EF81908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1D867-C673-4DA4-9BEF-4B145FA3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77DBE-383C-47D6-928A-54B58A58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29BB-2CF2-4E02-B78D-70D6D91D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91DA8-D44D-41AC-B16A-F7B03C132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F84C4-8FA9-415B-B091-CB5171C52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0B15A-4935-4B81-A48F-06A002D2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0AC58-0F1B-4498-8B93-C61EB046B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F399A-A098-4064-81A0-3FA1FAE9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8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3C7A88-8BE4-4161-8200-1864C9BE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F886F-094A-4CC7-9C2B-186BB05B2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89421-BCBD-4F65-99E4-C9704F060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BAFE5-34FD-408F-8707-CF4EA5B94BFE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3B06D-2AD1-4E06-9BDD-39AEC06C9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CF4F9-EA36-4492-9C6E-99C3D846B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1624B-84F5-4524-8905-0732E677E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6491-199D-488A-8042-C39788667D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Buckling of Soft Cylinders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E27B15-60D3-46D4-9031-3073F612D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ES 242R Final Project</a:t>
            </a:r>
          </a:p>
          <a:p>
            <a:r>
              <a:rPr lang="en-US" dirty="0"/>
              <a:t>Helen Read</a:t>
            </a:r>
          </a:p>
        </p:txBody>
      </p:sp>
    </p:spTree>
    <p:extLst>
      <p:ext uri="{BB962C8B-B14F-4D97-AF65-F5344CB8AC3E}">
        <p14:creationId xmlns:p14="http://schemas.microsoft.com/office/powerpoint/2010/main" val="1879967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066DB-01EA-45C4-A58E-BCFEA0D9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Questions/Comments/Suggestions?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4EE39-5C1A-4F73-B937-B5A1B2844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D9A0C455-1D11-4F30-98AD-CCE320389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04" y="307910"/>
            <a:ext cx="4589896" cy="3375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10A23-A7ED-492E-841C-3EC2477C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776" y="372582"/>
            <a:ext cx="3120346" cy="3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6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6F0C-A48D-43D9-9AA7-0D2737A0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E862-6338-4840-9793-97B53119B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17235"/>
            <a:ext cx="5772324" cy="440739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This is an ongoing project of my </a:t>
            </a:r>
            <a:r>
              <a:rPr lang="en-US" dirty="0" err="1"/>
              <a:t>labmate</a:t>
            </a:r>
            <a:r>
              <a:rPr lang="en-US" dirty="0"/>
              <a:t>, Yi Yang</a:t>
            </a:r>
          </a:p>
          <a:p>
            <a:pPr lvl="1">
              <a:buFontTx/>
              <a:buChar char="-"/>
            </a:pPr>
            <a:r>
              <a:rPr lang="en-US" dirty="0"/>
              <a:t>FEM work was previously done by David Melancon</a:t>
            </a:r>
          </a:p>
          <a:p>
            <a:pPr>
              <a:buFontTx/>
              <a:buChar char="-"/>
            </a:pPr>
            <a:r>
              <a:rPr lang="en-US" dirty="0"/>
              <a:t>We suction air out of thin-walled soft cylinders</a:t>
            </a:r>
          </a:p>
          <a:p>
            <a:pPr>
              <a:buFontTx/>
              <a:buChar char="-"/>
            </a:pPr>
            <a:r>
              <a:rPr lang="en-US" dirty="0"/>
              <a:t>Two regimes of behavior: </a:t>
            </a:r>
          </a:p>
          <a:p>
            <a:pPr lvl="1">
              <a:buFontTx/>
              <a:buChar char="-"/>
            </a:pPr>
            <a:r>
              <a:rPr lang="en-US" dirty="0"/>
              <a:t>(1) initial buckling event that creates folds and </a:t>
            </a:r>
          </a:p>
          <a:p>
            <a:pPr lvl="1">
              <a:buFontTx/>
              <a:buChar char="-"/>
            </a:pPr>
            <a:r>
              <a:rPr lang="en-US" dirty="0"/>
              <a:t>(2) twisting of cylinder (for # folds &gt; 2)</a:t>
            </a:r>
          </a:p>
        </p:txBody>
      </p:sp>
      <p:pic>
        <p:nvPicPr>
          <p:cNvPr id="7" name="Picture 6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9F0CD27B-A33F-478C-BC0A-0AA529EB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613" y="507534"/>
            <a:ext cx="4674346" cy="58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04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DFBA-6337-4961-9B44-BD038273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D45E6-BCEE-4642-AF93-9916357B4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26371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The initial regime of buckling is well understood</a:t>
            </a:r>
          </a:p>
          <a:p>
            <a:pPr lvl="1">
              <a:buFontTx/>
              <a:buChar char="-"/>
            </a:pPr>
            <a:r>
              <a:rPr lang="en-US" dirty="0"/>
              <a:t>Can be captured by a buckling step in </a:t>
            </a:r>
            <a:r>
              <a:rPr lang="en-US" dirty="0" err="1"/>
              <a:t>abaqus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An analytical model exists too!</a:t>
            </a:r>
          </a:p>
          <a:p>
            <a:pPr>
              <a:buFontTx/>
              <a:buChar char="-"/>
            </a:pPr>
            <a:r>
              <a:rPr lang="en-US" dirty="0"/>
              <a:t>The post-buckling twisting behavior is less well understood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05AD706-CA6B-4940-A673-D516B6F3D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675" y="185344"/>
            <a:ext cx="6443325" cy="4025929"/>
          </a:xfrm>
          <a:prstGeom prst="rect">
            <a:avLst/>
          </a:prstGeom>
        </p:spPr>
      </p:pic>
      <p:pic>
        <p:nvPicPr>
          <p:cNvPr id="9" name="Picture 8" descr="A picture containing green&#10;&#10;Description automatically generated">
            <a:extLst>
              <a:ext uri="{FF2B5EF4-FFF2-40B4-BE49-F238E27FC236}">
                <a16:creationId xmlns:a16="http://schemas.microsoft.com/office/drawing/2014/main" id="{E0C93099-F2BD-4560-8B62-B2AB792C3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t="1245" r="52316" b="19233"/>
          <a:stretch/>
        </p:blipFill>
        <p:spPr>
          <a:xfrm>
            <a:off x="5964572" y="3814978"/>
            <a:ext cx="2780533" cy="2800805"/>
          </a:xfrm>
          <a:prstGeom prst="rect">
            <a:avLst/>
          </a:prstGeom>
        </p:spPr>
      </p:pic>
      <p:pic>
        <p:nvPicPr>
          <p:cNvPr id="11" name="Picture 10" descr="A picture containing green, light, lit&#10;&#10;Description automatically generated">
            <a:extLst>
              <a:ext uri="{FF2B5EF4-FFF2-40B4-BE49-F238E27FC236}">
                <a16:creationId xmlns:a16="http://schemas.microsoft.com/office/drawing/2014/main" id="{2EFF8F81-1835-4CF4-9F0F-1D7ED286C5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" t="2360" r="51683" b="20264"/>
          <a:stretch/>
        </p:blipFill>
        <p:spPr>
          <a:xfrm>
            <a:off x="9059649" y="3852780"/>
            <a:ext cx="2817807" cy="27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9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D9F3BB-B45F-4E8D-81A8-CB720AA6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understand post-buckling behavior of soft cylinders?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B7C5A-7A21-43CB-BD6E-993CFB17B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98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E11C-888B-414D-AEDE-F528104D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3EE1-938A-47CB-A15E-5D0BC374A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0439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We have 3 parts</a:t>
            </a:r>
          </a:p>
          <a:p>
            <a:pPr lvl="1">
              <a:buFontTx/>
              <a:buChar char="-"/>
            </a:pPr>
            <a:r>
              <a:rPr lang="en-US" dirty="0"/>
              <a:t>2 caps (free and fixed)</a:t>
            </a:r>
          </a:p>
          <a:p>
            <a:pPr lvl="1">
              <a:buFontTx/>
              <a:buChar char="-"/>
            </a:pPr>
            <a:r>
              <a:rPr lang="en-US" dirty="0"/>
              <a:t>1 shell</a:t>
            </a:r>
          </a:p>
          <a:p>
            <a:pPr>
              <a:buFontTx/>
              <a:buChar char="-"/>
            </a:pPr>
            <a:r>
              <a:rPr lang="en-US" dirty="0"/>
              <a:t>For simplicity, we fix the edge of the cylindrical shell instead of modeling the fixed cap</a:t>
            </a:r>
          </a:p>
          <a:p>
            <a:pPr>
              <a:buFontTx/>
              <a:buChar char="-"/>
            </a:pPr>
            <a:r>
              <a:rPr lang="en-US" dirty="0"/>
              <a:t>All elements used are shells, currently S4R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B4964A-E0F4-4BA8-ADE4-E444AC0D5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" t="25555" r="72033" b="4130"/>
          <a:stretch/>
        </p:blipFill>
        <p:spPr>
          <a:xfrm>
            <a:off x="6970221" y="1352063"/>
            <a:ext cx="2617364" cy="415387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53D4DAC-EDB6-4FEC-9B3E-605AAB7B3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9" t="19871" r="3032" b="1384"/>
          <a:stretch/>
        </p:blipFill>
        <p:spPr>
          <a:xfrm>
            <a:off x="9944817" y="1103042"/>
            <a:ext cx="1833327" cy="465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BA8E-668A-417B-849A-6FC8FBDA9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98B1F-B885-4E64-9525-31042E0AC4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066453" cy="4351338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:r>
                  <a:rPr lang="en-US" dirty="0"/>
                  <a:t>Current mesh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0.0075⋅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Helps resolve the shape of the folds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Makes the post-buckling simulation take a very long time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Simulation takes 2 separate steps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(1) Linear buckling analysis </a:t>
                </a:r>
                <a:r>
                  <a:rPr lang="en-US" dirty="0">
                    <a:sym typeface="Wingdings" panose="05000000000000000000" pitchFamily="2" charset="2"/>
                  </a:rPr>
                  <a:t> gives eigenmodes</a:t>
                </a:r>
              </a:p>
              <a:p>
                <a:pPr lvl="1">
                  <a:buFontTx/>
                  <a:buChar char="-"/>
                </a:pPr>
                <a:r>
                  <a:rPr lang="en-US" dirty="0">
                    <a:sym typeface="Wingdings" panose="05000000000000000000" pitchFamily="2" charset="2"/>
                  </a:rPr>
                  <a:t>(2) Dynamic implicit w/ imperfections from the first eigenmode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98B1F-B885-4E64-9525-31042E0AC4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066453" cy="4351338"/>
              </a:xfrm>
              <a:blipFill>
                <a:blip r:embed="rId2"/>
                <a:stretch>
                  <a:fillRect l="-2111" t="-2381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E456FAB5-6EDA-4C72-AFBC-4C774FBA68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3" r="27079" b="5220"/>
          <a:stretch/>
        </p:blipFill>
        <p:spPr>
          <a:xfrm>
            <a:off x="7081935" y="1027906"/>
            <a:ext cx="5019869" cy="445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8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66C6-B8FA-4D71-A24B-F51EC3EF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3F051026-98E5-4CEC-A941-C75F25A01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68" y="1690688"/>
            <a:ext cx="6148142" cy="4520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9F559-56CC-474A-8536-80E671EE2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45" y="1840174"/>
            <a:ext cx="4179687" cy="4186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71652F-E153-43AB-BE5A-74EB9F08E86A}"/>
                  </a:ext>
                </a:extLst>
              </p:cNvPr>
              <p:cNvSpPr txBox="1"/>
              <p:nvPr/>
            </p:nvSpPr>
            <p:spPr>
              <a:xfrm>
                <a:off x="10393961" y="104576"/>
                <a:ext cx="15267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71652F-E153-43AB-BE5A-74EB9F08E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961" y="104576"/>
                <a:ext cx="152679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27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8BF4-99A6-4A0B-BA73-D08710FE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642E988-863A-4780-B9F4-F937FBEEA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63"/>
          <a:stretch/>
        </p:blipFill>
        <p:spPr>
          <a:xfrm>
            <a:off x="1211819" y="1539045"/>
            <a:ext cx="9752435" cy="52789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C635B6-C440-4FC4-A767-3548CDE26E10}"/>
              </a:ext>
            </a:extLst>
          </p:cNvPr>
          <p:cNvCxnSpPr>
            <a:cxnSpLocks/>
          </p:cNvCxnSpPr>
          <p:nvPr/>
        </p:nvCxnSpPr>
        <p:spPr>
          <a:xfrm flipH="1">
            <a:off x="4001549" y="3045204"/>
            <a:ext cx="21559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2BDD91-1AD4-475F-8CAE-61D62417E324}"/>
              </a:ext>
            </a:extLst>
          </p:cNvPr>
          <p:cNvSpPr txBox="1"/>
          <p:nvPr/>
        </p:nvSpPr>
        <p:spPr>
          <a:xfrm>
            <a:off x="4584584" y="2571442"/>
            <a:ext cx="98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D5AE78-4D8A-415E-93DE-AD358F9E4C72}"/>
              </a:ext>
            </a:extLst>
          </p:cNvPr>
          <p:cNvSpPr/>
          <p:nvPr/>
        </p:nvSpPr>
        <p:spPr>
          <a:xfrm>
            <a:off x="4473429" y="3657600"/>
            <a:ext cx="1212210" cy="1963024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0FA259-28A0-415D-B04B-324D38855113}"/>
              </a:ext>
            </a:extLst>
          </p:cNvPr>
          <p:cNvSpPr/>
          <p:nvPr/>
        </p:nvSpPr>
        <p:spPr>
          <a:xfrm>
            <a:off x="8508770" y="2413932"/>
            <a:ext cx="1447409" cy="388620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1D51098-11DA-4606-8739-9084CFBE14D0}"/>
              </a:ext>
            </a:extLst>
          </p:cNvPr>
          <p:cNvSpPr/>
          <p:nvPr/>
        </p:nvSpPr>
        <p:spPr>
          <a:xfrm rot="7299894" flipH="1">
            <a:off x="6079506" y="4537167"/>
            <a:ext cx="614095" cy="1529453"/>
          </a:xfrm>
          <a:prstGeom prst="arc">
            <a:avLst>
              <a:gd name="adj1" fmla="val 18819847"/>
              <a:gd name="adj2" fmla="val 5014441"/>
            </a:avLst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FA655CA-AC52-47F7-AC3C-89CC01C94D7F}"/>
              </a:ext>
            </a:extLst>
          </p:cNvPr>
          <p:cNvSpPr/>
          <p:nvPr/>
        </p:nvSpPr>
        <p:spPr>
          <a:xfrm rot="3567278" flipH="1">
            <a:off x="9649133" y="1153628"/>
            <a:ext cx="614095" cy="1529453"/>
          </a:xfrm>
          <a:prstGeom prst="arc">
            <a:avLst>
              <a:gd name="adj1" fmla="val 18819847"/>
              <a:gd name="adj2" fmla="val 5014441"/>
            </a:avLst>
          </a:prstGeom>
          <a:ln w="5715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D8747-CC16-49CC-A5C2-3CFB4A271E92}"/>
              </a:ext>
            </a:extLst>
          </p:cNvPr>
          <p:cNvSpPr txBox="1"/>
          <p:nvPr/>
        </p:nvSpPr>
        <p:spPr>
          <a:xfrm>
            <a:off x="6069978" y="5185826"/>
            <a:ext cx="162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buckling event?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E1DE2E-5861-4A15-8FF7-7220222A3D46}"/>
              </a:ext>
            </a:extLst>
          </p:cNvPr>
          <p:cNvSpPr txBox="1"/>
          <p:nvPr/>
        </p:nvSpPr>
        <p:spPr>
          <a:xfrm>
            <a:off x="9631599" y="1082813"/>
            <a:ext cx="1624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buckling event</a:t>
            </a:r>
          </a:p>
        </p:txBody>
      </p:sp>
    </p:spTree>
    <p:extLst>
      <p:ext uri="{BB962C8B-B14F-4D97-AF65-F5344CB8AC3E}">
        <p14:creationId xmlns:p14="http://schemas.microsoft.com/office/powerpoint/2010/main" val="122237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7A60-0FDE-49DD-A09F-9FD3BF5C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A547-1141-4463-BEF9-F86DD6F50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19375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Investigate if the twist is a buckling event</a:t>
            </a:r>
          </a:p>
          <a:p>
            <a:pPr marL="914400" lvl="1" indent="-457200">
              <a:buAutoNum type="alphaLcParenR"/>
            </a:pPr>
            <a:r>
              <a:rPr lang="en-US" dirty="0"/>
              <a:t>Run dynamic implicit up to “near” the initial twisting</a:t>
            </a:r>
          </a:p>
          <a:p>
            <a:pPr marL="914400" lvl="1" indent="-457200">
              <a:buAutoNum type="alphaLcParenR"/>
            </a:pPr>
            <a:r>
              <a:rPr lang="en-US" dirty="0"/>
              <a:t>Run buckling analysis as a second step</a:t>
            </a:r>
          </a:p>
          <a:p>
            <a:pPr marL="914400" lvl="1" indent="-457200">
              <a:buAutoNum type="alphaLcParenR"/>
            </a:pPr>
            <a:r>
              <a:rPr lang="en-US" dirty="0"/>
              <a:t>Do the two buckling modes Abaqus finds twist the same way?</a:t>
            </a:r>
          </a:p>
          <a:p>
            <a:pPr marL="457200" indent="-457200">
              <a:buAutoNum type="arabicParenR"/>
            </a:pPr>
            <a:r>
              <a:rPr lang="en-US" dirty="0"/>
              <a:t>In real life, where does this instability come from?</a:t>
            </a:r>
          </a:p>
          <a:p>
            <a:pPr marL="457200" indent="-457200">
              <a:buAutoNum type="arabicParenR"/>
            </a:pPr>
            <a:r>
              <a:rPr lang="en-US" dirty="0"/>
              <a:t>Can we create a simpler model for this system?</a:t>
            </a:r>
          </a:p>
          <a:p>
            <a:pPr marL="914400" lvl="1" indent="-457200">
              <a:buAutoNum type="alphaLcParenR"/>
            </a:pPr>
            <a:r>
              <a:rPr lang="en-US" dirty="0"/>
              <a:t>Beam model using the # of beams to match # folds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18FAF0-309E-4513-9FA0-F9AFB5542728}"/>
              </a:ext>
            </a:extLst>
          </p:cNvPr>
          <p:cNvGrpSpPr/>
          <p:nvPr/>
        </p:nvGrpSpPr>
        <p:grpSpPr>
          <a:xfrm>
            <a:off x="8871435" y="3776534"/>
            <a:ext cx="2502654" cy="2076537"/>
            <a:chOff x="8871435" y="3776534"/>
            <a:chExt cx="2502654" cy="207653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22D968-88AB-4BE9-8409-967B57CA3AE8}"/>
                </a:ext>
              </a:extLst>
            </p:cNvPr>
            <p:cNvSpPr/>
            <p:nvPr/>
          </p:nvSpPr>
          <p:spPr>
            <a:xfrm rot="1040324">
              <a:off x="8963724" y="3800654"/>
              <a:ext cx="2410365" cy="696138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2F094D4-67E1-4FFF-AC00-AEB0619EFBA4}"/>
                </a:ext>
              </a:extLst>
            </p:cNvPr>
            <p:cNvCxnSpPr>
              <a:cxnSpLocks/>
            </p:cNvCxnSpPr>
            <p:nvPr/>
          </p:nvCxnSpPr>
          <p:spPr>
            <a:xfrm rot="1040324">
              <a:off x="9884219" y="3902359"/>
              <a:ext cx="0" cy="1381887"/>
            </a:xfrm>
            <a:prstGeom prst="line">
              <a:avLst/>
            </a:prstGeom>
            <a:ln w="5715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BAB212F-C0AB-48BF-B4C2-6D6657027A8A}"/>
                </a:ext>
              </a:extLst>
            </p:cNvPr>
            <p:cNvCxnSpPr>
              <a:cxnSpLocks/>
            </p:cNvCxnSpPr>
            <p:nvPr/>
          </p:nvCxnSpPr>
          <p:spPr>
            <a:xfrm rot="1040324">
              <a:off x="8871435" y="3776534"/>
              <a:ext cx="0" cy="1381887"/>
            </a:xfrm>
            <a:prstGeom prst="line">
              <a:avLst/>
            </a:prstGeom>
            <a:ln w="5715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AD3656-74D5-41C4-9913-C3C57CFB5A72}"/>
                </a:ext>
              </a:extLst>
            </p:cNvPr>
            <p:cNvCxnSpPr>
              <a:cxnSpLocks/>
            </p:cNvCxnSpPr>
            <p:nvPr/>
          </p:nvCxnSpPr>
          <p:spPr>
            <a:xfrm rot="1040324">
              <a:off x="9931053" y="4292989"/>
              <a:ext cx="0" cy="1381887"/>
            </a:xfrm>
            <a:prstGeom prst="line">
              <a:avLst/>
            </a:prstGeom>
            <a:ln w="5715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24A2CA0-2ABC-478F-9AA4-87BAC7AA3BEE}"/>
                </a:ext>
              </a:extLst>
            </p:cNvPr>
            <p:cNvCxnSpPr>
              <a:cxnSpLocks/>
            </p:cNvCxnSpPr>
            <p:nvPr/>
          </p:nvCxnSpPr>
          <p:spPr>
            <a:xfrm rot="1040324">
              <a:off x="11096399" y="4471184"/>
              <a:ext cx="0" cy="1381887"/>
            </a:xfrm>
            <a:prstGeom prst="line">
              <a:avLst/>
            </a:prstGeom>
            <a:ln w="57150"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7EFCE-460A-402B-A90E-B0E4E19C6A1E}"/>
              </a:ext>
            </a:extLst>
          </p:cNvPr>
          <p:cNvCxnSpPr>
            <a:cxnSpLocks/>
          </p:cNvCxnSpPr>
          <p:nvPr/>
        </p:nvCxnSpPr>
        <p:spPr>
          <a:xfrm rot="1040324">
            <a:off x="10299864" y="3330173"/>
            <a:ext cx="0" cy="78216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85A98A-BF0F-4233-A53F-F2EB06521238}"/>
              </a:ext>
            </a:extLst>
          </p:cNvPr>
          <p:cNvSpPr txBox="1"/>
          <p:nvPr/>
        </p:nvSpPr>
        <p:spPr>
          <a:xfrm>
            <a:off x="10090135" y="2812740"/>
            <a:ext cx="625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30381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299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Buckling of Soft Cylinders</vt:lpstr>
      <vt:lpstr>Background</vt:lpstr>
      <vt:lpstr>Background</vt:lpstr>
      <vt:lpstr>Can we understand post-buckling behavior of soft cylinders? </vt:lpstr>
      <vt:lpstr>Simulation Setup</vt:lpstr>
      <vt:lpstr>Simulation Setup</vt:lpstr>
      <vt:lpstr>Current State</vt:lpstr>
      <vt:lpstr>Current State</vt:lpstr>
      <vt:lpstr>Overall plan</vt:lpstr>
      <vt:lpstr>Questions/Comments/Suggestions?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Buckling of Soft Cylinders</dc:title>
  <dc:creator>Read, Helen E</dc:creator>
  <cp:lastModifiedBy>Read, Helen E</cp:lastModifiedBy>
  <cp:revision>1</cp:revision>
  <dcterms:created xsi:type="dcterms:W3CDTF">2022-11-07T22:25:57Z</dcterms:created>
  <dcterms:modified xsi:type="dcterms:W3CDTF">2022-11-08T04:44:47Z</dcterms:modified>
</cp:coreProperties>
</file>